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9" r:id="rId3"/>
    <p:sldId id="270" r:id="rId4"/>
    <p:sldId id="271" r:id="rId5"/>
    <p:sldId id="303" r:id="rId6"/>
    <p:sldId id="272" r:id="rId7"/>
    <p:sldId id="273" r:id="rId8"/>
    <p:sldId id="300" r:id="rId9"/>
    <p:sldId id="301" r:id="rId10"/>
    <p:sldId id="279" r:id="rId11"/>
    <p:sldId id="280" r:id="rId12"/>
    <p:sldId id="284" r:id="rId13"/>
    <p:sldId id="295" r:id="rId14"/>
    <p:sldId id="296" r:id="rId15"/>
    <p:sldId id="297" r:id="rId16"/>
    <p:sldId id="298" r:id="rId17"/>
    <p:sldId id="299" r:id="rId18"/>
    <p:sldId id="281" r:id="rId19"/>
    <p:sldId id="289" r:id="rId20"/>
    <p:sldId id="291" r:id="rId21"/>
    <p:sldId id="261" r:id="rId22"/>
    <p:sldId id="292" r:id="rId23"/>
    <p:sldId id="294" r:id="rId24"/>
    <p:sldId id="290" r:id="rId25"/>
    <p:sldId id="30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90FEA7-7E14-4D73-932B-A1680534755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DD5E8DF0-5732-4BB7-8A04-2D389920C7C3}">
      <dgm:prSet phldrT="[Text]" custT="1"/>
      <dgm:spPr/>
      <dgm:t>
        <a:bodyPr/>
        <a:lstStyle/>
        <a:p>
          <a:r>
            <a:rPr lang="ko-KR" altLang="en-US" sz="4400" b="1" dirty="0"/>
            <a:t>대한제국</a:t>
          </a:r>
          <a:endParaRPr lang="en-US" altLang="ko-KR" sz="4400" b="1" dirty="0"/>
        </a:p>
        <a:p>
          <a:r>
            <a:rPr lang="en-US" sz="3000" dirty="0"/>
            <a:t>1897-1910</a:t>
          </a:r>
        </a:p>
        <a:p>
          <a:r>
            <a:rPr lang="en-US" sz="3000" dirty="0"/>
            <a:t>Great Korean Empire</a:t>
          </a:r>
        </a:p>
      </dgm:t>
    </dgm:pt>
    <dgm:pt modelId="{DE5BF4EF-90E3-4141-A13C-CB81C237C4C4}" type="parTrans" cxnId="{39E23972-9C02-4662-928D-249831CDABC9}">
      <dgm:prSet/>
      <dgm:spPr/>
      <dgm:t>
        <a:bodyPr/>
        <a:lstStyle/>
        <a:p>
          <a:endParaRPr lang="en-US"/>
        </a:p>
      </dgm:t>
    </dgm:pt>
    <dgm:pt modelId="{598196AE-5071-4E66-9B54-AADA7645F55F}" type="sibTrans" cxnId="{39E23972-9C02-4662-928D-249831CDABC9}">
      <dgm:prSet/>
      <dgm:spPr/>
      <dgm:t>
        <a:bodyPr/>
        <a:lstStyle/>
        <a:p>
          <a:endParaRPr lang="en-US"/>
        </a:p>
      </dgm:t>
    </dgm:pt>
    <dgm:pt modelId="{1B61BAC4-4D89-4D3A-BB08-C406431028DE}">
      <dgm:prSet phldrT="[Text]" custT="1"/>
      <dgm:spPr/>
      <dgm:t>
        <a:bodyPr/>
        <a:lstStyle/>
        <a:p>
          <a:r>
            <a:rPr lang="ko-KR" altLang="en-US" sz="4400" b="1" dirty="0"/>
            <a:t>임시정부</a:t>
          </a:r>
          <a:endParaRPr lang="en-US" altLang="ko-KR" sz="4400" b="1" dirty="0"/>
        </a:p>
        <a:p>
          <a:r>
            <a:rPr lang="en-US" sz="3000" dirty="0"/>
            <a:t>1919-1948</a:t>
          </a:r>
        </a:p>
        <a:p>
          <a:r>
            <a:rPr lang="en-US" sz="3000" dirty="0"/>
            <a:t>Provisional Government</a:t>
          </a:r>
        </a:p>
      </dgm:t>
    </dgm:pt>
    <dgm:pt modelId="{E6C568DF-F8E6-41FD-ABB1-CA83010C829F}" type="parTrans" cxnId="{7267239F-9E8B-4343-A36A-77B9FBE73B2D}">
      <dgm:prSet/>
      <dgm:spPr/>
      <dgm:t>
        <a:bodyPr/>
        <a:lstStyle/>
        <a:p>
          <a:endParaRPr lang="en-US"/>
        </a:p>
      </dgm:t>
    </dgm:pt>
    <dgm:pt modelId="{9CCD67DF-9F04-443D-8ED9-B9D1411130AF}" type="sibTrans" cxnId="{7267239F-9E8B-4343-A36A-77B9FBE73B2D}">
      <dgm:prSet/>
      <dgm:spPr/>
      <dgm:t>
        <a:bodyPr/>
        <a:lstStyle/>
        <a:p>
          <a:endParaRPr lang="en-US"/>
        </a:p>
      </dgm:t>
    </dgm:pt>
    <dgm:pt modelId="{EBABE6A3-AE24-4CDB-9B01-E08F7A725B94}">
      <dgm:prSet phldrT="[Text]" custT="1"/>
      <dgm:spPr/>
      <dgm:t>
        <a:bodyPr/>
        <a:lstStyle/>
        <a:p>
          <a:r>
            <a:rPr lang="ko-KR" altLang="en-US" sz="4400" b="1" dirty="0"/>
            <a:t>대한민국</a:t>
          </a:r>
          <a:endParaRPr lang="en-US" altLang="ko-KR" sz="4400" b="1" dirty="0"/>
        </a:p>
        <a:p>
          <a:r>
            <a:rPr lang="en-US" sz="3000" dirty="0"/>
            <a:t>1948-now</a:t>
          </a:r>
        </a:p>
        <a:p>
          <a:r>
            <a:rPr lang="en-US" sz="3000" dirty="0"/>
            <a:t>The Republic of Korea</a:t>
          </a:r>
        </a:p>
      </dgm:t>
    </dgm:pt>
    <dgm:pt modelId="{71DF8A43-5DB4-417F-84E0-F789D9063F41}" type="parTrans" cxnId="{7E4EFD85-AA89-47D2-B4BC-5EB221F5C27B}">
      <dgm:prSet/>
      <dgm:spPr/>
      <dgm:t>
        <a:bodyPr/>
        <a:lstStyle/>
        <a:p>
          <a:endParaRPr lang="en-US"/>
        </a:p>
      </dgm:t>
    </dgm:pt>
    <dgm:pt modelId="{C51E3479-1125-4049-99E6-64924C8FF059}" type="sibTrans" cxnId="{7E4EFD85-AA89-47D2-B4BC-5EB221F5C27B}">
      <dgm:prSet/>
      <dgm:spPr/>
      <dgm:t>
        <a:bodyPr/>
        <a:lstStyle/>
        <a:p>
          <a:endParaRPr lang="en-US"/>
        </a:p>
      </dgm:t>
    </dgm:pt>
    <dgm:pt modelId="{028AFB35-5A87-4902-AAD2-D1BEBE099112}" type="pres">
      <dgm:prSet presAssocID="{6090FEA7-7E14-4D73-932B-A1680534755E}" presName="Name0" presStyleCnt="0">
        <dgm:presLayoutVars>
          <dgm:dir/>
          <dgm:resizeHandles val="exact"/>
        </dgm:presLayoutVars>
      </dgm:prSet>
      <dgm:spPr/>
    </dgm:pt>
    <dgm:pt modelId="{03453A93-6712-4BE0-88BD-7ADCCB130993}" type="pres">
      <dgm:prSet presAssocID="{DD5E8DF0-5732-4BB7-8A04-2D389920C7C3}" presName="node" presStyleLbl="node1" presStyleIdx="0" presStyleCnt="3" custScaleY="250303">
        <dgm:presLayoutVars>
          <dgm:bulletEnabled val="1"/>
        </dgm:presLayoutVars>
      </dgm:prSet>
      <dgm:spPr/>
    </dgm:pt>
    <dgm:pt modelId="{AC5E22A4-FEB6-421D-844A-E275BDEE7FFA}" type="pres">
      <dgm:prSet presAssocID="{598196AE-5071-4E66-9B54-AADA7645F55F}" presName="sibTrans" presStyleLbl="sibTrans2D1" presStyleIdx="0" presStyleCnt="2"/>
      <dgm:spPr/>
    </dgm:pt>
    <dgm:pt modelId="{6B51E2FD-5669-4F63-B060-52C4E01ADFCC}" type="pres">
      <dgm:prSet presAssocID="{598196AE-5071-4E66-9B54-AADA7645F55F}" presName="connectorText" presStyleLbl="sibTrans2D1" presStyleIdx="0" presStyleCnt="2"/>
      <dgm:spPr/>
    </dgm:pt>
    <dgm:pt modelId="{D6794228-133E-4A96-A570-60569C5CBD7D}" type="pres">
      <dgm:prSet presAssocID="{1B61BAC4-4D89-4D3A-BB08-C406431028DE}" presName="node" presStyleLbl="node1" presStyleIdx="1" presStyleCnt="3" custScaleY="250303">
        <dgm:presLayoutVars>
          <dgm:bulletEnabled val="1"/>
        </dgm:presLayoutVars>
      </dgm:prSet>
      <dgm:spPr/>
    </dgm:pt>
    <dgm:pt modelId="{B2D2B4EF-AEC4-4930-B72E-4E0A25AA9F81}" type="pres">
      <dgm:prSet presAssocID="{9CCD67DF-9F04-443D-8ED9-B9D1411130AF}" presName="sibTrans" presStyleLbl="sibTrans2D1" presStyleIdx="1" presStyleCnt="2"/>
      <dgm:spPr/>
    </dgm:pt>
    <dgm:pt modelId="{4E4427D7-E14A-4557-9621-9B65D7C805DB}" type="pres">
      <dgm:prSet presAssocID="{9CCD67DF-9F04-443D-8ED9-B9D1411130AF}" presName="connectorText" presStyleLbl="sibTrans2D1" presStyleIdx="1" presStyleCnt="2"/>
      <dgm:spPr/>
    </dgm:pt>
    <dgm:pt modelId="{C9962DD8-09F8-4205-8A09-1FD639A54097}" type="pres">
      <dgm:prSet presAssocID="{EBABE6A3-AE24-4CDB-9B01-E08F7A725B94}" presName="node" presStyleLbl="node1" presStyleIdx="2" presStyleCnt="3" custScaleY="250303">
        <dgm:presLayoutVars>
          <dgm:bulletEnabled val="1"/>
        </dgm:presLayoutVars>
      </dgm:prSet>
      <dgm:spPr/>
    </dgm:pt>
  </dgm:ptLst>
  <dgm:cxnLst>
    <dgm:cxn modelId="{E6B2310F-8497-4B55-B8F0-7BDE8357FF09}" type="presOf" srcId="{EBABE6A3-AE24-4CDB-9B01-E08F7A725B94}" destId="{C9962DD8-09F8-4205-8A09-1FD639A54097}" srcOrd="0" destOrd="0" presId="urn:microsoft.com/office/officeart/2005/8/layout/process1"/>
    <dgm:cxn modelId="{5FC22439-D2DC-465B-B587-495421A19424}" type="presOf" srcId="{9CCD67DF-9F04-443D-8ED9-B9D1411130AF}" destId="{4E4427D7-E14A-4557-9621-9B65D7C805DB}" srcOrd="1" destOrd="0" presId="urn:microsoft.com/office/officeart/2005/8/layout/process1"/>
    <dgm:cxn modelId="{80697A43-C00D-473D-9AA4-7F2C8E8B2B7F}" type="presOf" srcId="{9CCD67DF-9F04-443D-8ED9-B9D1411130AF}" destId="{B2D2B4EF-AEC4-4930-B72E-4E0A25AA9F81}" srcOrd="0" destOrd="0" presId="urn:microsoft.com/office/officeart/2005/8/layout/process1"/>
    <dgm:cxn modelId="{66627148-011D-4FA5-BBC8-2C2423B6A600}" type="presOf" srcId="{598196AE-5071-4E66-9B54-AADA7645F55F}" destId="{6B51E2FD-5669-4F63-B060-52C4E01ADFCC}" srcOrd="1" destOrd="0" presId="urn:microsoft.com/office/officeart/2005/8/layout/process1"/>
    <dgm:cxn modelId="{39E23972-9C02-4662-928D-249831CDABC9}" srcId="{6090FEA7-7E14-4D73-932B-A1680534755E}" destId="{DD5E8DF0-5732-4BB7-8A04-2D389920C7C3}" srcOrd="0" destOrd="0" parTransId="{DE5BF4EF-90E3-4141-A13C-CB81C237C4C4}" sibTransId="{598196AE-5071-4E66-9B54-AADA7645F55F}"/>
    <dgm:cxn modelId="{7E4EFD85-AA89-47D2-B4BC-5EB221F5C27B}" srcId="{6090FEA7-7E14-4D73-932B-A1680534755E}" destId="{EBABE6A3-AE24-4CDB-9B01-E08F7A725B94}" srcOrd="2" destOrd="0" parTransId="{71DF8A43-5DB4-417F-84E0-F789D9063F41}" sibTransId="{C51E3479-1125-4049-99E6-64924C8FF059}"/>
    <dgm:cxn modelId="{1490EA9A-AA20-44AF-AE17-675DAD05FD1B}" type="presOf" srcId="{DD5E8DF0-5732-4BB7-8A04-2D389920C7C3}" destId="{03453A93-6712-4BE0-88BD-7ADCCB130993}" srcOrd="0" destOrd="0" presId="urn:microsoft.com/office/officeart/2005/8/layout/process1"/>
    <dgm:cxn modelId="{7267239F-9E8B-4343-A36A-77B9FBE73B2D}" srcId="{6090FEA7-7E14-4D73-932B-A1680534755E}" destId="{1B61BAC4-4D89-4D3A-BB08-C406431028DE}" srcOrd="1" destOrd="0" parTransId="{E6C568DF-F8E6-41FD-ABB1-CA83010C829F}" sibTransId="{9CCD67DF-9F04-443D-8ED9-B9D1411130AF}"/>
    <dgm:cxn modelId="{31BA7AEA-2CA7-4428-910C-3F031F804930}" type="presOf" srcId="{598196AE-5071-4E66-9B54-AADA7645F55F}" destId="{AC5E22A4-FEB6-421D-844A-E275BDEE7FFA}" srcOrd="0" destOrd="0" presId="urn:microsoft.com/office/officeart/2005/8/layout/process1"/>
    <dgm:cxn modelId="{97F119F1-F7C5-404A-8D25-7AA8F34025EA}" type="presOf" srcId="{1B61BAC4-4D89-4D3A-BB08-C406431028DE}" destId="{D6794228-133E-4A96-A570-60569C5CBD7D}" srcOrd="0" destOrd="0" presId="urn:microsoft.com/office/officeart/2005/8/layout/process1"/>
    <dgm:cxn modelId="{C8B326F3-9C34-438D-9702-A52CB0A85C71}" type="presOf" srcId="{6090FEA7-7E14-4D73-932B-A1680534755E}" destId="{028AFB35-5A87-4902-AAD2-D1BEBE099112}" srcOrd="0" destOrd="0" presId="urn:microsoft.com/office/officeart/2005/8/layout/process1"/>
    <dgm:cxn modelId="{C6F68BE0-97ED-47AA-8D27-1C6E325533E8}" type="presParOf" srcId="{028AFB35-5A87-4902-AAD2-D1BEBE099112}" destId="{03453A93-6712-4BE0-88BD-7ADCCB130993}" srcOrd="0" destOrd="0" presId="urn:microsoft.com/office/officeart/2005/8/layout/process1"/>
    <dgm:cxn modelId="{6224A76D-9534-428D-AABA-8E1A4D9A9631}" type="presParOf" srcId="{028AFB35-5A87-4902-AAD2-D1BEBE099112}" destId="{AC5E22A4-FEB6-421D-844A-E275BDEE7FFA}" srcOrd="1" destOrd="0" presId="urn:microsoft.com/office/officeart/2005/8/layout/process1"/>
    <dgm:cxn modelId="{ED48FBFB-96E5-4C97-8F0B-F1E0A68875EE}" type="presParOf" srcId="{AC5E22A4-FEB6-421D-844A-E275BDEE7FFA}" destId="{6B51E2FD-5669-4F63-B060-52C4E01ADFCC}" srcOrd="0" destOrd="0" presId="urn:microsoft.com/office/officeart/2005/8/layout/process1"/>
    <dgm:cxn modelId="{9236DEED-931F-4BFC-A2BB-93A884602EA2}" type="presParOf" srcId="{028AFB35-5A87-4902-AAD2-D1BEBE099112}" destId="{D6794228-133E-4A96-A570-60569C5CBD7D}" srcOrd="2" destOrd="0" presId="urn:microsoft.com/office/officeart/2005/8/layout/process1"/>
    <dgm:cxn modelId="{7EBC71F0-A354-4FDA-B057-463681B1E9F1}" type="presParOf" srcId="{028AFB35-5A87-4902-AAD2-D1BEBE099112}" destId="{B2D2B4EF-AEC4-4930-B72E-4E0A25AA9F81}" srcOrd="3" destOrd="0" presId="urn:microsoft.com/office/officeart/2005/8/layout/process1"/>
    <dgm:cxn modelId="{0D91A553-6C62-4E1C-BD49-11CE3028635A}" type="presParOf" srcId="{B2D2B4EF-AEC4-4930-B72E-4E0A25AA9F81}" destId="{4E4427D7-E14A-4557-9621-9B65D7C805DB}" srcOrd="0" destOrd="0" presId="urn:microsoft.com/office/officeart/2005/8/layout/process1"/>
    <dgm:cxn modelId="{2F5BA6D1-C46A-4A38-BD1A-97F3A78FEC6C}" type="presParOf" srcId="{028AFB35-5A87-4902-AAD2-D1BEBE099112}" destId="{C9962DD8-09F8-4205-8A09-1FD639A5409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453A93-6712-4BE0-88BD-7ADCCB130993}">
      <dsp:nvSpPr>
        <dsp:cNvPr id="0" name=""/>
        <dsp:cNvSpPr/>
      </dsp:nvSpPr>
      <dsp:spPr>
        <a:xfrm>
          <a:off x="9778" y="0"/>
          <a:ext cx="2922537" cy="45533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b="1" kern="1200" dirty="0"/>
            <a:t>대한제국</a:t>
          </a:r>
          <a:endParaRPr lang="en-US" altLang="ko-KR" sz="4400" b="1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1897-1910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Great Korean Empire</a:t>
          </a:r>
        </a:p>
      </dsp:txBody>
      <dsp:txXfrm>
        <a:off x="95376" y="85598"/>
        <a:ext cx="2751341" cy="4382177"/>
      </dsp:txXfrm>
    </dsp:sp>
    <dsp:sp modelId="{AC5E22A4-FEB6-421D-844A-E275BDEE7FFA}">
      <dsp:nvSpPr>
        <dsp:cNvPr id="0" name=""/>
        <dsp:cNvSpPr/>
      </dsp:nvSpPr>
      <dsp:spPr>
        <a:xfrm>
          <a:off x="3224569" y="1914291"/>
          <a:ext cx="619578" cy="7247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3224569" y="2059249"/>
        <a:ext cx="433705" cy="434873"/>
      </dsp:txXfrm>
    </dsp:sp>
    <dsp:sp modelId="{D6794228-133E-4A96-A570-60569C5CBD7D}">
      <dsp:nvSpPr>
        <dsp:cNvPr id="0" name=""/>
        <dsp:cNvSpPr/>
      </dsp:nvSpPr>
      <dsp:spPr>
        <a:xfrm>
          <a:off x="4101331" y="0"/>
          <a:ext cx="2922537" cy="45533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b="1" kern="1200" dirty="0"/>
            <a:t>임시정부</a:t>
          </a:r>
          <a:endParaRPr lang="en-US" altLang="ko-KR" sz="4400" b="1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1919-1948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Provisional Government</a:t>
          </a:r>
        </a:p>
      </dsp:txBody>
      <dsp:txXfrm>
        <a:off x="4186929" y="85598"/>
        <a:ext cx="2751341" cy="4382177"/>
      </dsp:txXfrm>
    </dsp:sp>
    <dsp:sp modelId="{B2D2B4EF-AEC4-4930-B72E-4E0A25AA9F81}">
      <dsp:nvSpPr>
        <dsp:cNvPr id="0" name=""/>
        <dsp:cNvSpPr/>
      </dsp:nvSpPr>
      <dsp:spPr>
        <a:xfrm>
          <a:off x="7316122" y="1914291"/>
          <a:ext cx="619578" cy="7247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316122" y="2059249"/>
        <a:ext cx="433705" cy="434873"/>
      </dsp:txXfrm>
    </dsp:sp>
    <dsp:sp modelId="{C9962DD8-09F8-4205-8A09-1FD639A54097}">
      <dsp:nvSpPr>
        <dsp:cNvPr id="0" name=""/>
        <dsp:cNvSpPr/>
      </dsp:nvSpPr>
      <dsp:spPr>
        <a:xfrm>
          <a:off x="8192884" y="0"/>
          <a:ext cx="2922537" cy="45533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b="1" kern="1200" dirty="0"/>
            <a:t>대한민국</a:t>
          </a:r>
          <a:endParaRPr lang="en-US" altLang="ko-KR" sz="4400" b="1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1948-now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The Republic of Korea</a:t>
          </a:r>
        </a:p>
      </dsp:txBody>
      <dsp:txXfrm>
        <a:off x="8278482" y="85598"/>
        <a:ext cx="2751341" cy="4382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32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28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158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38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40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304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64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42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23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13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3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9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2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0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A517F4F-D39E-42E6-9421-B3592C344904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B7D963A-BF7F-44A5-B551-86175A4BF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731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6WaTObHRJ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gif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f7-uVQcIiU" TargetMode="External"/><Relationship Id="rId2" Type="http://schemas.openxmlformats.org/officeDocument/2006/relationships/hyperlink" Target="https://www.youtube.com/watch?v=n6WaTObHRJ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ois.go.kr/chd/a01/chdMain.d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879600"/>
            <a:ext cx="9440034" cy="3098800"/>
          </a:xfrm>
        </p:spPr>
        <p:txBody>
          <a:bodyPr>
            <a:normAutofit/>
          </a:bodyPr>
          <a:lstStyle/>
          <a:p>
            <a:r>
              <a:rPr lang="ko-KR" altLang="en-US" sz="10000" dirty="0"/>
              <a:t>대한민국의 상징</a:t>
            </a:r>
            <a:br>
              <a:rPr lang="en-US" altLang="ko-KR" sz="10000" dirty="0"/>
            </a:br>
            <a:r>
              <a:rPr lang="en-US" altLang="ko-KR" sz="7000" dirty="0"/>
              <a:t>Symbols of Korea</a:t>
            </a:r>
            <a:endParaRPr lang="en-US" sz="7000" dirty="0"/>
          </a:p>
        </p:txBody>
      </p:sp>
    </p:spTree>
    <p:extLst>
      <p:ext uri="{BB962C8B-B14F-4D97-AF65-F5344CB8AC3E}">
        <p14:creationId xmlns:p14="http://schemas.microsoft.com/office/powerpoint/2010/main" val="2553661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2891" y="609599"/>
            <a:ext cx="5064665" cy="4478867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애국가</a:t>
            </a:r>
            <a:br>
              <a:rPr lang="en-US" altLang="ko-KR" sz="5400" b="1" dirty="0"/>
            </a:br>
            <a:r>
              <a:rPr lang="en-US" altLang="ko-KR" sz="4400" b="1" dirty="0"/>
              <a:t>National Anthem of Korea</a:t>
            </a:r>
            <a:br>
              <a:rPr lang="en-US" altLang="ko-KR" sz="4400" b="1" dirty="0"/>
            </a:br>
            <a:br>
              <a:rPr lang="en-US" altLang="ko-KR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72752" cy="6858000"/>
          </a:xfrm>
        </p:spPr>
      </p:pic>
      <p:sp>
        <p:nvSpPr>
          <p:cNvPr id="7" name="Rectangle 6"/>
          <p:cNvSpPr/>
          <p:nvPr/>
        </p:nvSpPr>
        <p:spPr>
          <a:xfrm>
            <a:off x="6462095" y="3965081"/>
            <a:ext cx="543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</a:rPr>
              <a:t>대한민국의 국가</a:t>
            </a:r>
            <a:endParaRPr lang="en-US" altLang="ko-KR" sz="3200" dirty="0">
              <a:latin typeface="+mn-ea"/>
            </a:endParaRPr>
          </a:p>
          <a:p>
            <a:endParaRPr lang="en-US" altLang="ko-KR" sz="3200" dirty="0">
              <a:latin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</a:rPr>
              <a:t>나라를 사랑하는 노래</a:t>
            </a:r>
            <a:br>
              <a:rPr lang="en-US" altLang="ko-KR" sz="4400" dirty="0">
                <a:latin typeface="+mn-ea"/>
              </a:rPr>
            </a:br>
            <a:endParaRPr lang="en-US" sz="4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4205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70933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애국가의 역사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3200" dirty="0"/>
              <a:t>조선 말 개화기 이후부터 노랫말과 곡조 사용</a:t>
            </a:r>
            <a:endParaRPr lang="en-US" altLang="ko-K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3200" dirty="0"/>
              <a:t>처음에는 올드 랭 사인</a:t>
            </a:r>
            <a:r>
              <a:rPr lang="en-US" altLang="ko-KR" sz="3200" dirty="0"/>
              <a:t>(Auld Lang </a:t>
            </a:r>
            <a:r>
              <a:rPr lang="en-US" altLang="ko-KR" sz="3200" dirty="0" err="1"/>
              <a:t>Syne</a:t>
            </a:r>
            <a:r>
              <a:rPr lang="en-US" altLang="ko-KR" sz="3200" dirty="0"/>
              <a:t>)</a:t>
            </a:r>
            <a:r>
              <a:rPr lang="ko-KR" altLang="en-US" sz="3200" dirty="0"/>
              <a:t>의 곡을 사용</a:t>
            </a:r>
            <a:endParaRPr lang="en-US" altLang="ko-K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1936</a:t>
            </a:r>
            <a:r>
              <a:rPr lang="ko-KR" altLang="en-US" sz="3200" dirty="0"/>
              <a:t>년 안익태가 작곡을 함</a:t>
            </a:r>
            <a:endParaRPr lang="en-US" altLang="ko-K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3200" dirty="0"/>
              <a:t>대한민국 임시정부의 채택으로 현재 애국가 완성</a:t>
            </a:r>
            <a:endParaRPr lang="en-US" sz="3200" dirty="0"/>
          </a:p>
        </p:txBody>
      </p:sp>
      <p:pic>
        <p:nvPicPr>
          <p:cNvPr id="4" name="애국가 (올드 랭 사인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46290" y="5460999"/>
            <a:ext cx="821267" cy="82126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090676" y="5435598"/>
            <a:ext cx="3818467" cy="863600"/>
          </a:xfrm>
          <a:prstGeom prst="wedgeRoundRectCallout">
            <a:avLst>
              <a:gd name="adj1" fmla="val 59761"/>
              <a:gd name="adj2" fmla="val 26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+mn-ea"/>
              </a:rPr>
              <a:t>애국가 </a:t>
            </a:r>
            <a:r>
              <a:rPr lang="en-US" altLang="ko-KR" sz="2800" b="1" dirty="0">
                <a:latin typeface="+mn-ea"/>
              </a:rPr>
              <a:t>(</a:t>
            </a:r>
            <a:r>
              <a:rPr lang="ko-KR" altLang="en-US" sz="2800" b="1" dirty="0">
                <a:latin typeface="+mn-ea"/>
              </a:rPr>
              <a:t>올드 랭 사인</a:t>
            </a:r>
            <a:r>
              <a:rPr lang="en-US" altLang="ko-KR" sz="2800" b="1" dirty="0">
                <a:latin typeface="+mn-ea"/>
              </a:rPr>
              <a:t>)</a:t>
            </a:r>
            <a:endParaRPr lang="en-US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874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2" y="584201"/>
            <a:ext cx="10353762" cy="97045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+mj-ea"/>
              </a:rPr>
              <a:t>1</a:t>
            </a:r>
            <a:r>
              <a:rPr lang="ko-KR" altLang="en-US" sz="5400" b="1" dirty="0">
                <a:latin typeface="+mj-ea"/>
              </a:rPr>
              <a:t>절 가사</a:t>
            </a:r>
            <a:endParaRPr lang="en-US" sz="5400" b="1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862" y="2294467"/>
            <a:ext cx="10353762" cy="1888066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동해물과 백두산이 마르고 닳도록 </a:t>
            </a:r>
            <a:endParaRPr lang="en-US" altLang="ko-KR" sz="4800" dirty="0">
              <a:latin typeface="+mn-ea"/>
            </a:endParaRPr>
          </a:p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하느님이 보우하사 우리 나라 만세</a:t>
            </a:r>
            <a:endParaRPr lang="en-US" altLang="ko-KR" sz="4800" dirty="0">
              <a:latin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4282269"/>
            <a:ext cx="10058400" cy="228600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동해 바닷물이 마르고 백두산이 다 닳도록 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 오랜 시간동안 하느님이 보호하여 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 나라가 영원히 발전하길 바란다는 뜻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126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2" y="584201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latin typeface="+mj-ea"/>
              </a:rPr>
              <a:t>후렴 가사</a:t>
            </a:r>
            <a:endParaRPr lang="en-US" sz="5400" b="1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862" y="2294467"/>
            <a:ext cx="10353762" cy="1888066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무궁화 삼천리 화려강산 </a:t>
            </a:r>
            <a:endParaRPr lang="en-US" altLang="ko-KR" sz="4800" dirty="0">
              <a:latin typeface="+mn-ea"/>
            </a:endParaRPr>
          </a:p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대한사람 대한으로 길이 보전하세</a:t>
            </a:r>
            <a:endParaRPr lang="en-US" altLang="ko-KR" sz="4800" dirty="0">
              <a:latin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4282269"/>
            <a:ext cx="10058400" cy="228600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우리의 국화 무궁화가 삼천리 강산에 피어나고 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 나라 사람들이 세계에서 당당하게 살아가도록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힘있는 나라를 만들자는 뜻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233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2" y="584201"/>
            <a:ext cx="10353762" cy="97045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+mj-ea"/>
              </a:rPr>
              <a:t>2</a:t>
            </a:r>
            <a:r>
              <a:rPr lang="ko-KR" altLang="en-US" sz="5400" b="1" dirty="0">
                <a:latin typeface="+mj-ea"/>
              </a:rPr>
              <a:t>절 가사</a:t>
            </a:r>
            <a:endParaRPr lang="en-US" sz="5400" b="1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862" y="2294467"/>
            <a:ext cx="10353762" cy="1888066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남산 위에 저 소나무 철갑을 두른 듯</a:t>
            </a:r>
            <a:endParaRPr lang="en-US" altLang="ko-KR" sz="4800" dirty="0">
              <a:latin typeface="+mn-ea"/>
            </a:endParaRPr>
          </a:p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바람 서리 불변함은 우리 기상일세</a:t>
            </a:r>
            <a:endParaRPr lang="en-US" altLang="ko-KR" sz="4800" dirty="0">
              <a:latin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4282269"/>
            <a:ext cx="10058400" cy="228600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남산 위의 소나무는 사계절 푸른 것처럼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바람의 차가움의 늘 같은 것처럼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우리의 뜻과 힘은 늘 푸르고 신선하길 바란다는 뜻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230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2" y="584201"/>
            <a:ext cx="10353762" cy="97045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+mj-ea"/>
              </a:rPr>
              <a:t>3</a:t>
            </a:r>
            <a:r>
              <a:rPr lang="ko-KR" altLang="en-US" sz="5400" b="1" dirty="0">
                <a:latin typeface="+mj-ea"/>
              </a:rPr>
              <a:t>절 가사</a:t>
            </a:r>
            <a:endParaRPr lang="en-US" sz="5400" b="1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862" y="2294467"/>
            <a:ext cx="10353762" cy="1888066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가을하늘 공활한데 높고 구름없이</a:t>
            </a:r>
            <a:endParaRPr lang="en-US" altLang="ko-KR" sz="4800" dirty="0">
              <a:latin typeface="+mn-ea"/>
            </a:endParaRPr>
          </a:p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밝은 달은 우리 가슴 일편단심일세</a:t>
            </a:r>
            <a:endParaRPr lang="en-US" altLang="ko-KR" sz="4800" dirty="0">
              <a:latin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4282269"/>
            <a:ext cx="10058400" cy="228600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가을 하늘은 높고 넓고 푸르고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달빛처럼 밝은 우리의 꿈과 희망은 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늘 한결같이 같다는 뜻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100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2" y="584201"/>
            <a:ext cx="10353762" cy="97045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+mj-ea"/>
              </a:rPr>
              <a:t>4</a:t>
            </a:r>
            <a:r>
              <a:rPr lang="ko-KR" altLang="en-US" sz="5400" b="1" dirty="0">
                <a:latin typeface="+mj-ea"/>
              </a:rPr>
              <a:t>절 가사</a:t>
            </a:r>
            <a:endParaRPr lang="en-US" sz="5400" b="1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862" y="2294467"/>
            <a:ext cx="10353762" cy="1888066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이 기상과 이 맘으로 충성을 다하여</a:t>
            </a:r>
            <a:endParaRPr lang="en-US" altLang="ko-KR" sz="4800" dirty="0">
              <a:latin typeface="+mn-ea"/>
            </a:endParaRPr>
          </a:p>
          <a:p>
            <a:pPr marL="36900" indent="0">
              <a:buNone/>
            </a:pPr>
            <a:r>
              <a:rPr lang="ko-KR" altLang="en-US" sz="4800" dirty="0">
                <a:latin typeface="+mn-ea"/>
              </a:rPr>
              <a:t>괴로우나 즐거우나 나라 사랑하세</a:t>
            </a:r>
            <a:endParaRPr lang="en-US" altLang="ko-KR" sz="4800" dirty="0">
              <a:latin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4282269"/>
            <a:ext cx="10058400" cy="228600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우리의 꿈과 의지</a:t>
            </a:r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마음으로 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나라에 충성을 다해</a:t>
            </a:r>
            <a:endParaRPr lang="en-US" altLang="ko-K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늘 나라를 사랑하자는 뜻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378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440267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애국가 함께 부르기</a:t>
            </a:r>
            <a:endParaRPr lang="en-US" sz="5400" b="1" dirty="0"/>
          </a:p>
        </p:txBody>
      </p:sp>
      <p:pic>
        <p:nvPicPr>
          <p:cNvPr id="5" name="n6WaTObHRJM"/>
          <p:cNvPicPr>
            <a:picLocks noGrp="1" noRo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" y="1761067"/>
            <a:ext cx="1097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0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829" y="661851"/>
            <a:ext cx="4153504" cy="2784082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무궁화</a:t>
            </a:r>
            <a:br>
              <a:rPr lang="en-US" altLang="ko-KR" sz="5400" b="1" dirty="0"/>
            </a:br>
            <a:r>
              <a:rPr lang="en-US" altLang="ko-KR" sz="4400" b="1" dirty="0"/>
              <a:t>National Flower of Korea</a:t>
            </a:r>
            <a:endParaRPr lang="en-US" sz="44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r="14726"/>
          <a:stretch/>
        </p:blipFill>
        <p:spPr>
          <a:xfrm>
            <a:off x="635725" y="947458"/>
            <a:ext cx="5943600" cy="5014224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230533" y="3274423"/>
            <a:ext cx="4743752" cy="261257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대한민국의 국화</a:t>
            </a:r>
            <a:endParaRPr lang="en-US" altLang="ko-KR" sz="3200" dirty="0">
              <a:latin typeface="+mn-ea"/>
              <a:ea typeface="+mn-ea"/>
            </a:endParaRPr>
          </a:p>
          <a:p>
            <a:pPr algn="l"/>
            <a:endParaRPr lang="en-US" altLang="ko-KR" sz="3200" dirty="0">
              <a:latin typeface="+mn-ea"/>
              <a:ea typeface="+mn-ea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영원히 피고 또 피어서 지지 않는 꽃</a:t>
            </a:r>
            <a:endParaRPr lang="en-US" sz="3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72265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6" y="0"/>
            <a:ext cx="5943600" cy="6858000"/>
          </a:xfr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76" y="0"/>
            <a:ext cx="594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54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261258"/>
            <a:ext cx="10353762" cy="970450"/>
          </a:xfrm>
        </p:spPr>
        <p:txBody>
          <a:bodyPr/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정식 이름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952583"/>
            <a:ext cx="10353762" cy="472689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ko-KR" altLang="en-US" sz="9600" b="1" dirty="0"/>
              <a:t>대한민국</a:t>
            </a:r>
            <a:r>
              <a:rPr lang="en-US" altLang="ko-KR" sz="7200" b="1" dirty="0"/>
              <a:t> </a:t>
            </a:r>
            <a:r>
              <a:rPr lang="ko-KR" altLang="en-US" sz="7200" b="1" dirty="0">
                <a:effectLst/>
              </a:rPr>
              <a:t>大韓民國</a:t>
            </a:r>
            <a:endParaRPr lang="en-US" altLang="ko-KR" sz="7200" b="1" dirty="0">
              <a:effectLst/>
            </a:endParaRPr>
          </a:p>
          <a:p>
            <a:pPr marL="36900" indent="0" algn="ctr">
              <a:buNone/>
            </a:pPr>
            <a:endParaRPr lang="en-US" sz="5400" dirty="0"/>
          </a:p>
          <a:p>
            <a:pPr marL="36900" indent="0" algn="ctr">
              <a:buNone/>
            </a:pPr>
            <a:r>
              <a:rPr lang="en-US" sz="7200" b="1" dirty="0"/>
              <a:t>Republic of Korea</a:t>
            </a:r>
          </a:p>
        </p:txBody>
      </p:sp>
      <p:sp>
        <p:nvSpPr>
          <p:cNvPr id="4" name="Rectangle 3"/>
          <p:cNvSpPr/>
          <p:nvPr/>
        </p:nvSpPr>
        <p:spPr>
          <a:xfrm>
            <a:off x="1807633" y="3545647"/>
            <a:ext cx="8686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GREAT    HAN    PEOPLE    COUNTRY</a:t>
            </a:r>
          </a:p>
        </p:txBody>
      </p:sp>
    </p:spTree>
    <p:extLst>
      <p:ext uri="{BB962C8B-B14F-4D97-AF65-F5344CB8AC3E}">
        <p14:creationId xmlns:p14="http://schemas.microsoft.com/office/powerpoint/2010/main" val="415105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296334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무궁화 활용의 예</a:t>
            </a:r>
            <a:endParaRPr lang="en-US" sz="54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552" y="1723496"/>
            <a:ext cx="4572000" cy="4572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533" y="1723496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37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87867"/>
            <a:ext cx="10353762" cy="970450"/>
          </a:xfrm>
        </p:spPr>
        <p:txBody>
          <a:bodyPr/>
          <a:lstStyle/>
          <a:p>
            <a:r>
              <a:rPr lang="ko-KR" altLang="en-US" sz="5400" b="1" dirty="0"/>
              <a:t>나라문장 </a:t>
            </a:r>
            <a:r>
              <a:rPr lang="en-US" altLang="ko-KR" sz="5400" b="1" dirty="0"/>
              <a:t>(</a:t>
            </a:r>
            <a:r>
              <a:rPr lang="ko-KR" altLang="en-US" sz="5400" b="1" dirty="0"/>
              <a:t>국가문장</a:t>
            </a:r>
            <a:r>
              <a:rPr lang="en-US" altLang="ko-KR" sz="5400" b="1" dirty="0"/>
              <a:t>)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2253623"/>
            <a:ext cx="3657600" cy="3666744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011661" y="2511959"/>
            <a:ext cx="6384472" cy="260887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나라를 대표하는 장식 표시</a:t>
            </a:r>
            <a:endParaRPr lang="en-US" altLang="ko-KR" sz="3200" dirty="0">
              <a:latin typeface="+mn-ea"/>
              <a:ea typeface="+mn-ea"/>
            </a:endParaRPr>
          </a:p>
          <a:p>
            <a:pPr algn="l"/>
            <a:endParaRPr lang="en-US" altLang="ko-KR" sz="3200" dirty="0">
              <a:latin typeface="+mn-ea"/>
              <a:ea typeface="+mn-ea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태극 문양</a:t>
            </a:r>
            <a:r>
              <a:rPr lang="en-US" altLang="ko-KR" sz="3200" dirty="0">
                <a:latin typeface="+mn-ea"/>
                <a:ea typeface="+mn-ea"/>
              </a:rPr>
              <a:t>, </a:t>
            </a:r>
            <a:r>
              <a:rPr lang="ko-KR" altLang="en-US" sz="3200" dirty="0">
                <a:latin typeface="+mn-ea"/>
                <a:ea typeface="+mn-ea"/>
              </a:rPr>
              <a:t>무궁화 꽃잎 </a:t>
            </a:r>
            <a:r>
              <a:rPr lang="en-US" altLang="ko-KR" sz="3200" dirty="0">
                <a:latin typeface="+mn-ea"/>
                <a:ea typeface="+mn-ea"/>
              </a:rPr>
              <a:t>5</a:t>
            </a:r>
            <a:r>
              <a:rPr lang="ko-KR" altLang="en-US" sz="3200" dirty="0">
                <a:latin typeface="+mn-ea"/>
                <a:ea typeface="+mn-ea"/>
              </a:rPr>
              <a:t>장</a:t>
            </a:r>
            <a:r>
              <a:rPr lang="en-US" altLang="ko-KR" sz="3200" dirty="0">
                <a:latin typeface="+mn-ea"/>
                <a:ea typeface="+mn-ea"/>
              </a:rPr>
              <a:t>, </a:t>
            </a:r>
            <a:r>
              <a:rPr lang="ko-KR" altLang="en-US" sz="3200" dirty="0">
                <a:latin typeface="+mn-ea"/>
                <a:ea typeface="+mn-ea"/>
              </a:rPr>
              <a:t>대한민국 글자가 있는 리본으로 구성</a:t>
            </a:r>
            <a:endParaRPr lang="en-US" sz="3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6833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571" y="1833562"/>
            <a:ext cx="3226209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" t="1749" r="50889" b="2139"/>
          <a:stretch/>
        </p:blipFill>
        <p:spPr>
          <a:xfrm>
            <a:off x="683066" y="1833562"/>
            <a:ext cx="323299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290" y="1833562"/>
            <a:ext cx="3201523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3795" y="287867"/>
            <a:ext cx="10353762" cy="970450"/>
          </a:xfrm>
        </p:spPr>
        <p:txBody>
          <a:bodyPr/>
          <a:lstStyle/>
          <a:p>
            <a:r>
              <a:rPr lang="ko-KR" altLang="en-US" sz="5400" b="1" dirty="0"/>
              <a:t>나라마다 다른 국가 문장</a:t>
            </a:r>
            <a:endParaRPr lang="en-US" b="1" dirty="0"/>
          </a:p>
        </p:txBody>
      </p:sp>
      <p:sp>
        <p:nvSpPr>
          <p:cNvPr id="2" name="Rounded Rectangle 1"/>
          <p:cNvSpPr/>
          <p:nvPr/>
        </p:nvSpPr>
        <p:spPr>
          <a:xfrm>
            <a:off x="1248003" y="3205162"/>
            <a:ext cx="2103120" cy="1828800"/>
          </a:xfrm>
          <a:prstGeom prst="round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056049" y="2917296"/>
            <a:ext cx="2103120" cy="1828800"/>
          </a:xfrm>
          <a:prstGeom prst="round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814491" y="2087562"/>
            <a:ext cx="2103120" cy="1828800"/>
          </a:xfrm>
          <a:prstGeom prst="round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7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466" y="270931"/>
            <a:ext cx="5724028" cy="970450"/>
          </a:xfrm>
        </p:spPr>
        <p:txBody>
          <a:bodyPr/>
          <a:lstStyle/>
          <a:p>
            <a:r>
              <a:rPr lang="ko-KR" altLang="en-US" sz="5400" b="1" dirty="0"/>
              <a:t>나라도장 </a:t>
            </a:r>
            <a:r>
              <a:rPr lang="en-US" altLang="ko-KR" sz="5400" b="1" dirty="0"/>
              <a:t>(</a:t>
            </a:r>
            <a:r>
              <a:rPr lang="ko-KR" altLang="en-US" sz="5400" b="1" dirty="0"/>
              <a:t>국새</a:t>
            </a:r>
            <a:r>
              <a:rPr lang="en-US" altLang="ko-KR" sz="5400" b="1" dirty="0"/>
              <a:t>)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38613" y="1402249"/>
            <a:ext cx="5952067" cy="191346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나라의 중요한 문서에 사용하는 도장</a:t>
            </a:r>
            <a:endParaRPr lang="en-US" altLang="ko-KR" sz="3200" dirty="0">
              <a:latin typeface="+mn-ea"/>
              <a:ea typeface="+mn-ea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임명장</a:t>
            </a:r>
            <a:r>
              <a:rPr lang="en-US" altLang="ko-KR" sz="3200" dirty="0">
                <a:latin typeface="+mn-ea"/>
                <a:ea typeface="+mn-ea"/>
              </a:rPr>
              <a:t>, </a:t>
            </a:r>
            <a:r>
              <a:rPr lang="ko-KR" altLang="en-US" sz="3200" dirty="0">
                <a:latin typeface="+mn-ea"/>
                <a:ea typeface="+mn-ea"/>
              </a:rPr>
              <a:t>훈장증 등에 사용</a:t>
            </a:r>
            <a:endParaRPr lang="en-US" altLang="ko-KR" sz="3200" dirty="0">
              <a:latin typeface="+mn-ea"/>
              <a:ea typeface="+mn-e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565" y="3476583"/>
            <a:ext cx="2248929" cy="32004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5" t="11043" r="65488" b="4249"/>
          <a:stretch/>
        </p:blipFill>
        <p:spPr>
          <a:xfrm>
            <a:off x="169332" y="457200"/>
            <a:ext cx="5486400" cy="594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3" r="1387" b="10617"/>
          <a:stretch/>
        </p:blipFill>
        <p:spPr>
          <a:xfrm>
            <a:off x="5969452" y="3476583"/>
            <a:ext cx="3296393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19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</p:spPr>
      </p:pic>
      <p:sp>
        <p:nvSpPr>
          <p:cNvPr id="5" name="Rectangle 4"/>
          <p:cNvSpPr/>
          <p:nvPr/>
        </p:nvSpPr>
        <p:spPr>
          <a:xfrm>
            <a:off x="7820954" y="214816"/>
            <a:ext cx="4114800" cy="2286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>
                <a:solidFill>
                  <a:srgbClr val="212121"/>
                </a:solidFill>
                <a:latin typeface="Palatino Linotype" panose="02040502050505030304" pitchFamily="18" charset="0"/>
                <a:ea typeface="inherit"/>
              </a:rPr>
              <a:t>There is no future for the people who have forgotten history.</a:t>
            </a:r>
            <a:r>
              <a:rPr lang="en-US" altLang="en-US" sz="3200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5533" y="1357816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67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자료 출처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애국가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https://www.youtube.com/watch?v=n6WaTObHRJM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애국가 올드 랭 사인</a:t>
            </a:r>
            <a:r>
              <a:rPr lang="en-US" altLang="ko-KR" dirty="0"/>
              <a:t>: </a:t>
            </a:r>
            <a:r>
              <a:rPr lang="en-US" altLang="ko-KR" dirty="0">
                <a:hlinkClick r:id="rId3"/>
              </a:rPr>
              <a:t>https://www.youtube.com/watch?v=xf7-uVQcIiU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대한민국 행정안전부 어린이 사이트</a:t>
            </a:r>
            <a:r>
              <a:rPr lang="en-US" altLang="ko-KR" dirty="0"/>
              <a:t>: </a:t>
            </a:r>
            <a:r>
              <a:rPr lang="en-US" altLang="ko-KR" dirty="0">
                <a:hlinkClick r:id="rId4"/>
              </a:rPr>
              <a:t>https://www.mois.go.kr/chd/a01/chdMain.do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707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919119" y="84668"/>
            <a:ext cx="10353762" cy="1286932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latin typeface="+mj-ea"/>
              </a:rPr>
              <a:t>국호</a:t>
            </a:r>
            <a:r>
              <a:rPr lang="en-US" altLang="ko-KR" sz="5400" b="1" dirty="0">
                <a:latin typeface="+mj-ea"/>
              </a:rPr>
              <a:t>(</a:t>
            </a:r>
            <a:r>
              <a:rPr lang="ko-KR" altLang="en-US" sz="5400" b="1" dirty="0">
                <a:latin typeface="+mj-ea"/>
              </a:rPr>
              <a:t>나라 이름</a:t>
            </a:r>
            <a:r>
              <a:rPr lang="en-US" altLang="ko-KR" sz="5400" b="1" dirty="0">
                <a:latin typeface="+mj-ea"/>
              </a:rPr>
              <a:t>)</a:t>
            </a:r>
            <a:r>
              <a:rPr lang="ko-KR" altLang="en-US" sz="5400" b="1" dirty="0">
                <a:latin typeface="+mj-ea"/>
              </a:rPr>
              <a:t>의 변천사</a:t>
            </a:r>
            <a:endParaRPr lang="en-US" sz="5400" b="1" dirty="0">
              <a:latin typeface="+mj-ea"/>
            </a:endParaRPr>
          </a:p>
        </p:txBody>
      </p:sp>
      <p:graphicFrame>
        <p:nvGraphicFramePr>
          <p:cNvPr id="16" name="Diagram 15"/>
          <p:cNvGraphicFramePr/>
          <p:nvPr>
            <p:extLst/>
          </p:nvPr>
        </p:nvGraphicFramePr>
        <p:xfrm>
          <a:off x="533400" y="1838960"/>
          <a:ext cx="11125200" cy="4553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501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7383" y="609599"/>
            <a:ext cx="4032068" cy="5655734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태극기</a:t>
            </a:r>
            <a:br>
              <a:rPr lang="en-US" altLang="ko-KR" sz="5400" b="1" dirty="0"/>
            </a:br>
            <a:r>
              <a:rPr 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Taegeukgi</a:t>
            </a:r>
            <a:b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한국의 국기</a:t>
            </a:r>
            <a:b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</a:br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Flag of Korea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1" t="9259" r="15070" b="9012"/>
          <a:stretch/>
        </p:blipFill>
        <p:spPr>
          <a:xfrm>
            <a:off x="592183" y="890917"/>
            <a:ext cx="7315200" cy="5076167"/>
          </a:xfrm>
        </p:spPr>
      </p:pic>
    </p:spTree>
    <p:extLst>
      <p:ext uri="{BB962C8B-B14F-4D97-AF65-F5344CB8AC3E}">
        <p14:creationId xmlns:p14="http://schemas.microsoft.com/office/powerpoint/2010/main" val="1015253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 txBox="1">
            <a:spLocks/>
          </p:cNvSpPr>
          <p:nvPr/>
        </p:nvSpPr>
        <p:spPr>
          <a:xfrm>
            <a:off x="593672" y="201166"/>
            <a:ext cx="11004657" cy="182880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1" dirty="0">
                <a:latin typeface="+mj-ea"/>
                <a:ea typeface="+mj-ea"/>
              </a:rPr>
              <a:t>국기에 대한 맹세 </a:t>
            </a:r>
            <a:endParaRPr lang="en-US" altLang="ko-KR" sz="5400" b="1" dirty="0">
              <a:latin typeface="+mj-ea"/>
              <a:ea typeface="+mj-ea"/>
            </a:endParaRPr>
          </a:p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4400" b="1" dirty="0">
                <a:latin typeface="+mj-lt"/>
                <a:ea typeface="+mj-ea"/>
              </a:rPr>
              <a:t>(Pledge of allegiance to the flag)</a:t>
            </a:r>
            <a:endParaRPr lang="en-US" altLang="ko-KR" sz="4000" b="1" dirty="0">
              <a:latin typeface="+mj-lt"/>
              <a:ea typeface="+mj-ea"/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1" t="9259" r="15070" b="9012"/>
          <a:stretch/>
        </p:blipFill>
        <p:spPr>
          <a:xfrm>
            <a:off x="392503" y="2069616"/>
            <a:ext cx="4612056" cy="3200400"/>
          </a:xfrm>
        </p:spPr>
      </p:pic>
      <p:sp>
        <p:nvSpPr>
          <p:cNvPr id="7" name="Rectangle 6"/>
          <p:cNvSpPr/>
          <p:nvPr/>
        </p:nvSpPr>
        <p:spPr>
          <a:xfrm>
            <a:off x="5364814" y="2069616"/>
            <a:ext cx="6407251" cy="320040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3200" dirty="0">
                <a:latin typeface="+mn-ea"/>
              </a:rPr>
              <a:t>나는 자랑스러운 태극기 앞에 자유롭고 정의로운 대한민국의 무궁한 영광을 위하여 충성을 다할 것을 굳게 다짐합니다</a:t>
            </a:r>
            <a:r>
              <a:rPr lang="en-US" altLang="ko-KR" sz="3200" dirty="0">
                <a:latin typeface="+mn-ea"/>
              </a:rPr>
              <a:t>. </a:t>
            </a:r>
            <a:endParaRPr lang="en-US" sz="4400" dirty="0">
              <a:latin typeface="+mn-e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2503" y="5309664"/>
            <a:ext cx="11379562" cy="1318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dirty="0">
                <a:solidFill>
                  <a:schemeClr val="tx1"/>
                </a:solidFill>
              </a:rPr>
              <a:t>I, standing before the noble </a:t>
            </a:r>
            <a:r>
              <a:rPr lang="en-US" sz="2800" dirty="0" err="1">
                <a:solidFill>
                  <a:schemeClr val="tx1"/>
                </a:solidFill>
              </a:rPr>
              <a:t>Taegeukgi</a:t>
            </a:r>
            <a:r>
              <a:rPr lang="en-US" sz="2800" dirty="0">
                <a:solidFill>
                  <a:schemeClr val="tx1"/>
                </a:solidFill>
              </a:rPr>
              <a:t>, solemnly pledge allegiance to the Republic of Korea, to its glory, liberty and justice.</a:t>
            </a:r>
          </a:p>
        </p:txBody>
      </p:sp>
    </p:spTree>
    <p:extLst>
      <p:ext uri="{BB962C8B-B14F-4D97-AF65-F5344CB8AC3E}">
        <p14:creationId xmlns:p14="http://schemas.microsoft.com/office/powerpoint/2010/main" val="106416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37067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태극기의 의미</a:t>
            </a:r>
            <a:endParaRPr lang="en-US" sz="5400" b="1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71600"/>
            <a:ext cx="10972800" cy="5486400"/>
          </a:xfrm>
        </p:spPr>
      </p:pic>
      <p:sp>
        <p:nvSpPr>
          <p:cNvPr id="3" name="Rectangle 2"/>
          <p:cNvSpPr/>
          <p:nvPr/>
        </p:nvSpPr>
        <p:spPr>
          <a:xfrm>
            <a:off x="8254999" y="2633133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건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8254999" y="4745566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리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8254999" y="4045711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/>
              <a:t>감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8254999" y="3345856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곤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73969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0" y="201914"/>
            <a:ext cx="2528295" cy="2286000"/>
          </a:xfrm>
        </p:spPr>
      </p:pic>
      <p:pic>
        <p:nvPicPr>
          <p:cNvPr id="3" name="Content Placeholder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905" y="201914"/>
            <a:ext cx="3131820" cy="22860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4" name="Content Placeholder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485" y="201914"/>
            <a:ext cx="3578866" cy="22860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0" y="3596548"/>
            <a:ext cx="3426324" cy="22860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6" name="Content Placeholder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521" y="3596548"/>
            <a:ext cx="3188627" cy="22860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495" y="3596548"/>
            <a:ext cx="2890856" cy="22860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74997" y="2570795"/>
            <a:ext cx="2286000" cy="64008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55815" y="2570795"/>
            <a:ext cx="2286000" cy="64008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861918" y="2570795"/>
            <a:ext cx="2286000" cy="64008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4012" y="5948181"/>
            <a:ext cx="2286000" cy="64008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48834" y="5948181"/>
            <a:ext cx="2286000" cy="64008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05923" y="5948181"/>
            <a:ext cx="2286000" cy="64008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1950</a:t>
            </a:r>
          </a:p>
        </p:txBody>
      </p:sp>
    </p:spTree>
    <p:extLst>
      <p:ext uri="{BB962C8B-B14F-4D97-AF65-F5344CB8AC3E}">
        <p14:creationId xmlns:p14="http://schemas.microsoft.com/office/powerpoint/2010/main" val="95781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</p:spPr>
      </p:pic>
      <p:sp>
        <p:nvSpPr>
          <p:cNvPr id="8" name="Rectangle 7"/>
          <p:cNvSpPr/>
          <p:nvPr/>
        </p:nvSpPr>
        <p:spPr>
          <a:xfrm>
            <a:off x="0" y="0"/>
            <a:ext cx="7315200" cy="914400"/>
          </a:xfrm>
          <a:prstGeom prst="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태극기의 특별한 점 찾기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236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ì¼ì¥ê¸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09" y="204149"/>
            <a:ext cx="2743200" cy="182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4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1" t="9259" r="15070" b="9012"/>
          <a:stretch/>
        </p:blipFill>
        <p:spPr>
          <a:xfrm>
            <a:off x="4338109" y="231814"/>
            <a:ext cx="2743200" cy="18288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7" name="Content Placeholder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09" y="2165501"/>
            <a:ext cx="6858000" cy="45720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472893" y="448733"/>
            <a:ext cx="4456640" cy="596053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400" b="1" dirty="0"/>
              <a:t>진관사</a:t>
            </a:r>
            <a:endParaRPr lang="en-US" altLang="ko-KR" sz="5400" b="1" dirty="0"/>
          </a:p>
          <a:p>
            <a:r>
              <a:rPr lang="en-US" altLang="ko-KR" sz="4400" b="1" dirty="0"/>
              <a:t>(</a:t>
            </a:r>
            <a:r>
              <a:rPr lang="en-US" altLang="ko-KR" sz="4400" b="1" dirty="0" err="1"/>
              <a:t>Jin</a:t>
            </a:r>
            <a:r>
              <a:rPr lang="en-US" altLang="ko-KR" sz="4400" b="1" dirty="0"/>
              <a:t> </a:t>
            </a:r>
            <a:r>
              <a:rPr lang="en-US" altLang="ko-KR" sz="4400" b="1" dirty="0" err="1"/>
              <a:t>Gwan</a:t>
            </a:r>
            <a:r>
              <a:rPr lang="en-US" altLang="ko-KR" sz="4400" b="1" dirty="0"/>
              <a:t> Temple)</a:t>
            </a:r>
            <a:r>
              <a:rPr lang="ko-KR" altLang="en-US" sz="4400" b="1" dirty="0"/>
              <a:t> </a:t>
            </a:r>
            <a:r>
              <a:rPr lang="ko-KR" altLang="en-US" sz="5400" b="1" dirty="0">
                <a:latin typeface="+mj-ea"/>
              </a:rPr>
              <a:t>태극기</a:t>
            </a:r>
            <a:endParaRPr lang="en-US" altLang="ko-KR" sz="5400" b="1" dirty="0">
              <a:latin typeface="+mj-ea"/>
            </a:endParaRPr>
          </a:p>
          <a:p>
            <a:endParaRPr lang="en-US" altLang="ko-KR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3200" dirty="0"/>
              <a:t>2009</a:t>
            </a:r>
            <a:r>
              <a:rPr lang="ko-KR" altLang="en-US" sz="3200" dirty="0"/>
              <a:t>년 진관사를 보수하던 중 발견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3200" dirty="0"/>
              <a:t>1919</a:t>
            </a:r>
            <a:r>
              <a:rPr lang="ko-KR" altLang="en-US" sz="3200" dirty="0"/>
              <a:t>년에 사용된 것으로 추정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일본의 국기를 이용해서 태극기로 만들었음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20759047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307</TotalTime>
  <Words>436</Words>
  <Application>Microsoft Office PowerPoint</Application>
  <PresentationFormat>Widescreen</PresentationFormat>
  <Paragraphs>98</Paragraphs>
  <Slides>25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Malgun Gothic</vt:lpstr>
      <vt:lpstr>Arial</vt:lpstr>
      <vt:lpstr>Calibri</vt:lpstr>
      <vt:lpstr>Calibri Light</vt:lpstr>
      <vt:lpstr>Palatino Linotype</vt:lpstr>
      <vt:lpstr>Wingdings 2</vt:lpstr>
      <vt:lpstr>Slate</vt:lpstr>
      <vt:lpstr>대한민국의 상징 Symbols of Korea</vt:lpstr>
      <vt:lpstr>한국의 정식 이름</vt:lpstr>
      <vt:lpstr>국호(나라 이름)의 변천사</vt:lpstr>
      <vt:lpstr>태극기 Taegeukgi  한국의 국기 Flag of Korea</vt:lpstr>
      <vt:lpstr>PowerPoint Presentation</vt:lpstr>
      <vt:lpstr>태극기의 의미</vt:lpstr>
      <vt:lpstr>PowerPoint Presentation</vt:lpstr>
      <vt:lpstr>PowerPoint Presentation</vt:lpstr>
      <vt:lpstr>PowerPoint Presentation</vt:lpstr>
      <vt:lpstr>애국가 National Anthem of Korea  </vt:lpstr>
      <vt:lpstr>애국가의 역사</vt:lpstr>
      <vt:lpstr>1절 가사</vt:lpstr>
      <vt:lpstr>후렴 가사</vt:lpstr>
      <vt:lpstr>2절 가사</vt:lpstr>
      <vt:lpstr>3절 가사</vt:lpstr>
      <vt:lpstr>4절 가사</vt:lpstr>
      <vt:lpstr>애국가 함께 부르기</vt:lpstr>
      <vt:lpstr>무궁화 National Flower of Korea</vt:lpstr>
      <vt:lpstr>PowerPoint Presentation</vt:lpstr>
      <vt:lpstr>무궁화 활용의 예</vt:lpstr>
      <vt:lpstr>나라문장 (국가문장)</vt:lpstr>
      <vt:lpstr>나라마다 다른 국가 문장</vt:lpstr>
      <vt:lpstr>나라도장 (국새)</vt:lpstr>
      <vt:lpstr>PowerPoint Presentation</vt:lpstr>
      <vt:lpstr>자료 출처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Owner</cp:lastModifiedBy>
  <cp:revision>39</cp:revision>
  <dcterms:created xsi:type="dcterms:W3CDTF">2019-01-27T00:13:15Z</dcterms:created>
  <dcterms:modified xsi:type="dcterms:W3CDTF">2019-02-09T05:46:31Z</dcterms:modified>
</cp:coreProperties>
</file>